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F11AEB27-D89F-41EF-8D64-F860069AEC24}" type="datetimeFigureOut">
              <a:rPr lang="es-ES" smtClean="0"/>
              <a:t>02/06/2016</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CE0B2EB3-40E4-4E5A-9554-5EEF4769A0A4}"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11AEB27-D89F-41EF-8D64-F860069AEC24}" type="datetimeFigureOut">
              <a:rPr lang="es-ES" smtClean="0"/>
              <a:t>02/06/2016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E0B2EB3-40E4-4E5A-9554-5EEF4769A0A4}"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11AEB27-D89F-41EF-8D64-F860069AEC24}" type="datetimeFigureOut">
              <a:rPr lang="es-ES" smtClean="0"/>
              <a:t>02/06/2016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E0B2EB3-40E4-4E5A-9554-5EEF4769A0A4}"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11AEB27-D89F-41EF-8D64-F860069AEC24}" type="datetimeFigureOut">
              <a:rPr lang="es-ES" smtClean="0"/>
              <a:t>02/06/2016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E0B2EB3-40E4-4E5A-9554-5EEF4769A0A4}"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11AEB27-D89F-41EF-8D64-F860069AEC24}" type="datetimeFigureOut">
              <a:rPr lang="es-ES" smtClean="0"/>
              <a:t>02/06/2016</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E0B2EB3-40E4-4E5A-9554-5EEF4769A0A4}"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11AEB27-D89F-41EF-8D64-F860069AEC24}" type="datetimeFigureOut">
              <a:rPr lang="es-ES" smtClean="0"/>
              <a:t>02/06/2016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E0B2EB3-40E4-4E5A-9554-5EEF4769A0A4}"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11AEB27-D89F-41EF-8D64-F860069AEC24}" type="datetimeFigureOut">
              <a:rPr lang="es-ES" smtClean="0"/>
              <a:t>02/06/2016</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CE0B2EB3-40E4-4E5A-9554-5EEF4769A0A4}"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F11AEB27-D89F-41EF-8D64-F860069AEC24}" type="datetimeFigureOut">
              <a:rPr lang="es-ES" smtClean="0"/>
              <a:t>02/06/2016</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CE0B2EB3-40E4-4E5A-9554-5EEF4769A0A4}"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F11AEB27-D89F-41EF-8D64-F860069AEC24}" type="datetimeFigureOut">
              <a:rPr lang="es-ES" smtClean="0"/>
              <a:t>02/06/2016</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CE0B2EB3-40E4-4E5A-9554-5EEF4769A0A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F11AEB27-D89F-41EF-8D64-F860069AEC24}" type="datetimeFigureOut">
              <a:rPr lang="es-ES" smtClean="0"/>
              <a:t>02/06/2016</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E0B2EB3-40E4-4E5A-9554-5EEF4769A0A4}"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F11AEB27-D89F-41EF-8D64-F860069AEC24}" type="datetimeFigureOut">
              <a:rPr lang="es-ES" smtClean="0"/>
              <a:t>02/06/2016</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E0B2EB3-40E4-4E5A-9554-5EEF4769A0A4}"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11AEB27-D89F-41EF-8D64-F860069AEC24}" type="datetimeFigureOut">
              <a:rPr lang="es-ES" smtClean="0"/>
              <a:t>02/06/2016</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0B2EB3-40E4-4E5A-9554-5EEF4769A0A4}"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sz="4000" dirty="0" smtClean="0"/>
              <a:t/>
            </a:r>
            <a:br>
              <a:rPr lang="es-ES" sz="4000" dirty="0" smtClean="0"/>
            </a:br>
            <a:r>
              <a:rPr lang="es-ES" sz="4000" dirty="0" smtClean="0"/>
              <a:t>EL </a:t>
            </a:r>
            <a:r>
              <a:rPr lang="es-ES" sz="4000" dirty="0"/>
              <a:t>SÍNDROME DE ESTOCOLMO EN MUJERES MALTRATADAS</a:t>
            </a:r>
            <a:r>
              <a:rPr lang="es-ES" dirty="0"/>
              <a:t/>
            </a:r>
            <a:br>
              <a:rPr lang="es-ES" dirty="0"/>
            </a:br>
            <a:endParaRPr lang="es-ES" dirty="0"/>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t>A pesar de que en la actualidad las cifras de incidencia en lo relativo a la violencia contra la mujer ejercida por esposos o compañeros sentimentales, o en el marco de relaciones afectivas de otro tipo, están ganando en publicidad progresivamente con respecto a épocas anteriores, lo cierto es que aún queda mucha realidad oculta por conocer.</a:t>
            </a:r>
          </a:p>
          <a:p>
            <a:endParaRPr lang="es-ES" dirty="0"/>
          </a:p>
        </p:txBody>
      </p:sp>
      <p:sp>
        <p:nvSpPr>
          <p:cNvPr id="2" name="1 Título"/>
          <p:cNvSpPr>
            <a:spLocks noGrp="1"/>
          </p:cNvSpPr>
          <p:nvPr>
            <p:ph type="title"/>
          </p:nvPr>
        </p:nvSpPr>
        <p:spPr/>
        <p:txBody>
          <a:bodyPr/>
          <a:lstStyle/>
          <a:p>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ES" dirty="0"/>
              <a:t>Al tiempo que varios son los factores que han contribuido a que los contornos del fenómeno se expongan a la luz pública denunciados por la mujer, diversos son también los elementos que ayudan a que el silencio de la víctima sea un obstáculo en la búsqueda de vías de solución para numerosos casos de violencia contra las mujeres. Entre estos últimos, entre los elementos que mantienen a la mujer en silencio sobre el maltrato que está sufriendo, se pueden contar diversos procesos paralizantes relacionados y generados por el miedo, la percepción de una ausencia de vías de escape o salida por parte de la víctima, y la carencia de recursos alternativos, sobre todo en el caso de mujeres con hijos que no vislumbran, por causas variadas, un apoyo externo viable.</a:t>
            </a:r>
          </a:p>
          <a:p>
            <a:endParaRPr lang="es-ES" dirty="0"/>
          </a:p>
        </p:txBody>
      </p:sp>
      <p:sp>
        <p:nvSpPr>
          <p:cNvPr id="2" name="1 Título"/>
          <p:cNvSpPr>
            <a:spLocks noGrp="1"/>
          </p:cNvSpPr>
          <p:nvPr>
            <p:ph type="title"/>
          </p:nvPr>
        </p:nvSpPr>
        <p:spPr/>
        <p:txBody>
          <a:bodyPr/>
          <a:lstStyle/>
          <a:p>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ES" dirty="0"/>
              <a:t>Sin embargo, quienes trabajan buscando explicaciones y líneas de actuación para sofocar el fenómeno de la violencia y atajar sus consecuencias, conocen que en no pocas ocasiones mujeres a las que se supone una independencia personal o económica y una posibilidad de acceso a recursos alternativos continúan en relaciones donde sufren violencia. Estas mujeres, que desarrollan actividades que hacen pensar que no están sometidas a una parálisis o retracción por miedo y que incluso llegan a emprender con éxito iniciativas en varios ámbitos de sus vidas, parecen sin embargo incapaces de denunciar a sus agresores, con quienes siguen conviviendo, y mucho menos de abandonar la relación.</a:t>
            </a:r>
          </a:p>
        </p:txBody>
      </p:sp>
      <p:sp>
        <p:nvSpPr>
          <p:cNvPr id="2" name="1 Título"/>
          <p:cNvSpPr>
            <a:spLocks noGrp="1"/>
          </p:cNvSpPr>
          <p:nvPr>
            <p:ph type="title"/>
          </p:nvPr>
        </p:nvSpPr>
        <p:spPr/>
        <p:txBody>
          <a:bodyPr/>
          <a:lstStyle/>
          <a:p>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ES" dirty="0"/>
              <a:t>Por otra parte, este tipo de mujeres, de perfil social considerado más independiente, y aquellas otras de dependencia más ligada a un núcleo familiar del tipo que sea, comparten la reacción paradójica de desarrollar un vínculo afectivo todavía más fuerte con sus agresores, defendiendo sus razones, retirando denuncias policiales cuando han tenido un momento de lucidez y las han presentado, o deteniendo procesos judiciales en marcha al declarar a favor de sus agresores antes de que sean condenados. Estos efectos paradójicos se producen y quizás sea tiempo de ir buscando sus mecanismos y líneas de intervención.</a:t>
            </a:r>
          </a:p>
          <a:p>
            <a:endParaRPr lang="es-ES" dirty="0"/>
          </a:p>
        </p:txBody>
      </p:sp>
      <p:sp>
        <p:nvSpPr>
          <p:cNvPr id="2" name="1 Título"/>
          <p:cNvSpPr>
            <a:spLocks noGrp="1"/>
          </p:cNvSpPr>
          <p:nvPr>
            <p:ph type="title"/>
          </p:nvPr>
        </p:nvSpPr>
        <p:spPr/>
        <p:txBody>
          <a:bodyPr/>
          <a:lstStyle/>
          <a:p>
            <a:endParaRPr lang="es-E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r>
              <a:rPr lang="es-ES" dirty="0"/>
              <a:t>Algunos teóricos han tratado de arrojar luz sobre la ocurrencia de estos vínculos paradójicos entre víctima y agresor, fundamentalmente apelando a claves afectivas o emocionales que aparecen en el contexto del entorno traumático. </a:t>
            </a:r>
            <a:r>
              <a:rPr lang="es-ES" dirty="0" err="1"/>
              <a:t>Dutton</a:t>
            </a:r>
            <a:r>
              <a:rPr lang="es-ES" dirty="0"/>
              <a:t> y </a:t>
            </a:r>
            <a:r>
              <a:rPr lang="es-ES" dirty="0" err="1"/>
              <a:t>Painter</a:t>
            </a:r>
            <a:r>
              <a:rPr lang="es-ES" dirty="0"/>
              <a:t> (1981) han descrito un escenario en el que dos factores, el desequilibrio de poder y la intermitencia en el tratamiento bueno-malo, generan en la mujer maltratada el desarrollo de un lazo traumático que la une con el agresor a través de conductas de docilidad. Según </a:t>
            </a:r>
            <a:r>
              <a:rPr lang="es-ES" dirty="0" err="1"/>
              <a:t>Dutton</a:t>
            </a:r>
            <a:r>
              <a:rPr lang="es-ES" dirty="0"/>
              <a:t> y </a:t>
            </a:r>
            <a:r>
              <a:rPr lang="es-ES" dirty="0" err="1"/>
              <a:t>Painter</a:t>
            </a:r>
            <a:r>
              <a:rPr lang="es-ES" dirty="0"/>
              <a:t>, el abuso crea y mantiene en la pareja una dinámica de dependencia debido a su efecto asimétrico sobre el equilibrio de poder, siendo el vínculo traumático producido por la alternancia de refuerzos y castigos.</a:t>
            </a:r>
          </a:p>
        </p:txBody>
      </p:sp>
      <p:sp>
        <p:nvSpPr>
          <p:cNvPr id="2" name="1 Título"/>
          <p:cNvSpPr>
            <a:spLocks noGrp="1"/>
          </p:cNvSpPr>
          <p:nvPr>
            <p:ph type="title"/>
          </p:nvPr>
        </p:nvSpPr>
        <p:spPr/>
        <p:txBody>
          <a:bodyPr/>
          <a:lstStyle/>
          <a:p>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ES" dirty="0"/>
              <a:t>Sin embargo, esta teoría descansa aparentemente sobre la base del condicionamiento instrumental que, desde nuestra perspectiva, es válido para dar cuenta de algunos aspectos del repertorio de </a:t>
            </a:r>
            <a:r>
              <a:rPr lang="es-ES" u="sng" dirty="0"/>
              <a:t>victimización</a:t>
            </a:r>
            <a:r>
              <a:rPr lang="es-ES" dirty="0"/>
              <a:t> (principalmente de aquellos </a:t>
            </a:r>
            <a:r>
              <a:rPr lang="es-ES" u="sng" dirty="0"/>
              <a:t>referidos a la indefensión aprendida</a:t>
            </a:r>
            <a:r>
              <a:rPr lang="es-ES" dirty="0"/>
              <a:t>), pero falla en cubrir el complejo aparato psicológico asociado con este tipo de vínculos paradójicos. Según nuestro entendimiento, la incertidumbre asociada a la violencia repetida e intermitente es un elemento clave en el camino hacia el desarrollo del vínculo, pero no su causa única. Además, la teoría no toma en consideración que alguna esfera de desequilibrio de poder es en cierta medida inherente a muchas relaciones humanas; en las parejas traumáticas no parece ser una consecuencia sino un antecedente al abuso.</a:t>
            </a:r>
          </a:p>
          <a:p>
            <a:endParaRPr lang="es-ES" dirty="0"/>
          </a:p>
        </p:txBody>
      </p:sp>
      <p:sp>
        <p:nvSpPr>
          <p:cNvPr id="2" name="1 Título"/>
          <p:cNvSpPr>
            <a:spLocks noGrp="1"/>
          </p:cNvSpPr>
          <p:nvPr>
            <p:ph type="title"/>
          </p:nvPr>
        </p:nvSpPr>
        <p:spPr/>
        <p:txBody>
          <a:bodyPr/>
          <a:lstStyle/>
          <a:p>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r>
              <a:rPr lang="es-ES" dirty="0"/>
              <a:t>Otro modelo que busca una explicación para el comportamiento paradójico de las mujeres maltratadas es el tratamiento factorial de Graham sobre reacciones tipo </a:t>
            </a:r>
            <a:r>
              <a:rPr lang="es-ES" u="sng" dirty="0"/>
              <a:t>síndrome de Estocolmo</a:t>
            </a:r>
            <a:r>
              <a:rPr lang="es-ES" dirty="0"/>
              <a:t> en mujeres jóvenes que mantienen relaciones de noviazgo (Graham, </a:t>
            </a:r>
            <a:r>
              <a:rPr lang="es-ES" dirty="0" err="1"/>
              <a:t>Rawlings</a:t>
            </a:r>
            <a:r>
              <a:rPr lang="es-ES" dirty="0"/>
              <a:t>, </a:t>
            </a:r>
            <a:r>
              <a:rPr lang="es-ES" dirty="0" err="1"/>
              <a:t>Ihms</a:t>
            </a:r>
            <a:r>
              <a:rPr lang="es-ES" dirty="0"/>
              <a:t>, </a:t>
            </a:r>
            <a:r>
              <a:rPr lang="es-ES" dirty="0" err="1"/>
              <a:t>Latimer</a:t>
            </a:r>
            <a:r>
              <a:rPr lang="es-ES" dirty="0"/>
              <a:t>, </a:t>
            </a:r>
            <a:r>
              <a:rPr lang="es-ES" dirty="0" err="1"/>
              <a:t>Foliano</a:t>
            </a:r>
            <a:r>
              <a:rPr lang="es-ES" dirty="0"/>
              <a:t>, Thompson, </a:t>
            </a:r>
            <a:r>
              <a:rPr lang="es-ES" dirty="0" err="1"/>
              <a:t>Suttman</a:t>
            </a:r>
            <a:r>
              <a:rPr lang="es-ES" dirty="0"/>
              <a:t>, </a:t>
            </a:r>
            <a:r>
              <a:rPr lang="es-ES" dirty="0" err="1"/>
              <a:t>Farrington</a:t>
            </a:r>
            <a:r>
              <a:rPr lang="es-ES" dirty="0"/>
              <a:t> y Hacker, 1995). Su modelo factorial toma la forma de una escala de evaluación de 49 ítems alrededor de un núcleo caracterizado por distorsiones cognitivas y estrategias de </a:t>
            </a:r>
            <a:r>
              <a:rPr lang="es-ES" dirty="0" err="1"/>
              <a:t>coping</a:t>
            </a:r>
            <a:r>
              <a:rPr lang="es-ES" dirty="0"/>
              <a:t>, y dos dimensiones secundarias denominadas ‘daño psicológico’ y una más ambigua ‘amor-dependencia’</a:t>
            </a:r>
          </a:p>
        </p:txBody>
      </p:sp>
      <p:sp>
        <p:nvSpPr>
          <p:cNvPr id="2" name="1 Título"/>
          <p:cNvSpPr>
            <a:spLocks noGrp="1"/>
          </p:cNvSpPr>
          <p:nvPr>
            <p:ph type="title"/>
          </p:nvPr>
        </p:nvSpPr>
        <p:spPr/>
        <p:txBody>
          <a:bodyPr/>
          <a:lstStyle/>
          <a:p>
            <a:endParaRPr lang="es-E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r>
              <a:rPr lang="es-ES" dirty="0"/>
              <a:t>La teoría de Graham, de propósitos evaluativos, perfil topográfico y metodología </a:t>
            </a:r>
            <a:r>
              <a:rPr lang="es-ES" dirty="0" err="1"/>
              <a:t>correlacional</a:t>
            </a:r>
            <a:r>
              <a:rPr lang="es-ES" dirty="0"/>
              <a:t>, fue diseñada para detectar la aparición de síntomas del síndrome de Estocolmo en mujeres jóvenes sometidas a abuso por parte de sus compañeros sentimentales, y </a:t>
            </a:r>
            <a:r>
              <a:rPr lang="es-ES" u="sng" dirty="0"/>
              <a:t>está basada en la idea de que el síndrome es el producto de un tipo de estado </a:t>
            </a:r>
            <a:r>
              <a:rPr lang="es-ES" u="sng" dirty="0" err="1"/>
              <a:t>disociativo</a:t>
            </a:r>
            <a:r>
              <a:rPr lang="es-ES" u="sng" dirty="0"/>
              <a:t> que lleva a la víctima a negar la parte</a:t>
            </a:r>
            <a:endParaRPr lang="es-ES" dirty="0"/>
          </a:p>
          <a:p>
            <a:r>
              <a:rPr lang="es-ES" u="sng" dirty="0"/>
              <a:t>violenta del comportamiento del agresor mientras desarrolla un vínculo con el lado que percibe más positivo, ignorando así sus propias necesidades y volviéndose </a:t>
            </a:r>
            <a:r>
              <a:rPr lang="es-ES" u="sng" dirty="0" err="1"/>
              <a:t>hipervigilante</a:t>
            </a:r>
            <a:r>
              <a:rPr lang="es-ES" u="sng" dirty="0"/>
              <a:t> ante las de su agresor</a:t>
            </a:r>
            <a:r>
              <a:rPr lang="es-ES" dirty="0"/>
              <a:t> (Graham y </a:t>
            </a:r>
            <a:r>
              <a:rPr lang="es-ES" dirty="0" err="1"/>
              <a:t>Rawlings</a:t>
            </a:r>
            <a:r>
              <a:rPr lang="es-ES" dirty="0"/>
              <a:t>, 1991). Sin embargo, mientras esta explicación puede ser válida para describir alguno de los procesos globales implicados en el síndrome, no proporciona una hipótesis teórica sobre la naturaleza del proceso traumático más allá de algunos de sus elementos constituyentes.</a:t>
            </a:r>
          </a:p>
          <a:p>
            <a:endParaRPr lang="es-ES" dirty="0"/>
          </a:p>
        </p:txBody>
      </p:sp>
      <p:sp>
        <p:nvSpPr>
          <p:cNvPr id="2" name="1 Título"/>
          <p:cNvSpPr>
            <a:spLocks noGrp="1"/>
          </p:cNvSpPr>
          <p:nvPr>
            <p:ph type="title"/>
          </p:nvPr>
        </p:nvSpPr>
        <p:spPr/>
        <p:txBody>
          <a:bodyPr/>
          <a:lstStyle/>
          <a:p>
            <a:endParaRPr lang="es-E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TotalTime>
  <Words>921</Words>
  <Application>Microsoft Office PowerPoint</Application>
  <PresentationFormat>Presentación en pantalla (4:3)</PresentationFormat>
  <Paragraphs>10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Concurrencia</vt:lpstr>
      <vt:lpstr> EL SÍNDROME DE ESTOCOLMO EN MUJERES MALTRATADAS </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EL SÍNDROME DE ESTOCOLMO EN MUJERES MALTRATADAS </dc:title>
  <dc:creator>w7</dc:creator>
  <cp:lastModifiedBy>w7</cp:lastModifiedBy>
  <cp:revision>1</cp:revision>
  <dcterms:created xsi:type="dcterms:W3CDTF">2016-06-02T21:43:04Z</dcterms:created>
  <dcterms:modified xsi:type="dcterms:W3CDTF">2016-06-02T21:48:14Z</dcterms:modified>
</cp:coreProperties>
</file>